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076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649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743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54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346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498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67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60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02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971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59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701D-2B9E-42A6-B1A8-B9B394844423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FDE8-7E20-4E1E-B6AA-E3BD36B496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70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Sepsis and septic shock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mohsenpour</a:t>
            </a:r>
            <a:r>
              <a:rPr lang="en-US" dirty="0" smtClean="0"/>
              <a:t>, associate prof. of infectious disease, faculty of medicine, Kurdistan university of medical science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274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 crystalloid fluid 30 ml/kg within the first 3 h.</a:t>
            </a:r>
          </a:p>
          <a:p>
            <a:r>
              <a:rPr lang="en-US" dirty="0" smtClean="0"/>
              <a:t>Norepinephrine first vasopressor choice</a:t>
            </a:r>
          </a:p>
          <a:p>
            <a:r>
              <a:rPr lang="en-US" dirty="0" smtClean="0"/>
              <a:t>Dopamine only in </a:t>
            </a:r>
            <a:r>
              <a:rPr lang="en-US" dirty="0" err="1" smtClean="0"/>
              <a:t>tachyrrhthmias</a:t>
            </a:r>
            <a:r>
              <a:rPr lang="en-US" dirty="0" smtClean="0"/>
              <a:t> or relative bradycardia</a:t>
            </a:r>
          </a:p>
          <a:p>
            <a:r>
              <a:rPr lang="en-US" dirty="0" err="1" smtClean="0"/>
              <a:t>Dobutamine</a:t>
            </a:r>
            <a:r>
              <a:rPr lang="en-US" dirty="0" smtClean="0"/>
              <a:t> if  </a:t>
            </a:r>
            <a:r>
              <a:rPr lang="en-US" dirty="0" err="1" smtClean="0"/>
              <a:t>hypoperfusion</a:t>
            </a:r>
            <a:r>
              <a:rPr lang="en-US" dirty="0" smtClean="0"/>
              <a:t> persist after adequate fluid and vasopressor therapy</a:t>
            </a:r>
          </a:p>
          <a:p>
            <a:r>
              <a:rPr lang="en-US" dirty="0" smtClean="0"/>
              <a:t>Blood transfusion  if </a:t>
            </a:r>
            <a:r>
              <a:rPr lang="en-US" dirty="0" err="1" smtClean="0"/>
              <a:t>Hb</a:t>
            </a:r>
            <a:r>
              <a:rPr lang="en-US" dirty="0" smtClean="0"/>
              <a:t>&lt;7  (In the absence MI, sever hypoxemia, or acute hemorrhage)</a:t>
            </a:r>
          </a:p>
          <a:p>
            <a:r>
              <a:rPr lang="en-US" dirty="0" smtClean="0"/>
              <a:t>IV antibiotic within 1 h.</a:t>
            </a:r>
          </a:p>
          <a:p>
            <a:r>
              <a:rPr lang="en-US" dirty="0" smtClean="0"/>
              <a:t>Tidal volume of 6 ml/kg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254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Arterial catheter if vasopressor is needed</a:t>
            </a:r>
          </a:p>
          <a:p>
            <a:r>
              <a:rPr lang="en-US" dirty="0" smtClean="0"/>
              <a:t>Hydrocortisone if hypotension present after adequate fluid and vasopressor therapy</a:t>
            </a:r>
          </a:p>
          <a:p>
            <a:r>
              <a:rPr lang="en-US" dirty="0" smtClean="0"/>
              <a:t>Insulin therapy  if BS &gt; 180 mg/dl</a:t>
            </a:r>
          </a:p>
          <a:p>
            <a:r>
              <a:rPr lang="en-US" dirty="0" smtClean="0"/>
              <a:t>Heparin </a:t>
            </a:r>
          </a:p>
          <a:p>
            <a:r>
              <a:rPr lang="en-US" dirty="0" smtClean="0"/>
              <a:t>Stress ulcer prophylaxis</a:t>
            </a:r>
          </a:p>
          <a:p>
            <a:r>
              <a:rPr lang="en-US" dirty="0" smtClean="0"/>
              <a:t>Vasopressin 0.03 U/ml/min adding to norepinephrine to decrease norepinephrine dose</a:t>
            </a:r>
          </a:p>
          <a:p>
            <a:r>
              <a:rPr lang="en-US" dirty="0" smtClean="0"/>
              <a:t>Indication of mechanical ventilation : PaO2&lt;60, SaO2&lt;90, increased work of breathing, metabolic acidosis with PH&lt;7.2</a:t>
            </a:r>
          </a:p>
          <a:p>
            <a:r>
              <a:rPr lang="en-US" dirty="0" smtClean="0"/>
              <a:t>IV immunoglobulin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3" y="-569167"/>
            <a:ext cx="7091265" cy="7996334"/>
          </a:xfrm>
        </p:spPr>
      </p:pic>
    </p:spTree>
    <p:extLst>
      <p:ext uri="{BB962C8B-B14F-4D97-AF65-F5344CB8AC3E}">
        <p14:creationId xmlns:p14="http://schemas.microsoft.com/office/powerpoint/2010/main" val="34995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host not the germ responsible for pathogenesis of sepsis</a:t>
            </a:r>
          </a:p>
          <a:p>
            <a:endParaRPr lang="en-US" dirty="0" smtClean="0"/>
          </a:p>
          <a:p>
            <a:r>
              <a:rPr lang="en-US" dirty="0" smtClean="0"/>
              <a:t>Septicemia was neither a necessary condition nor a helpful term</a:t>
            </a:r>
          </a:p>
          <a:p>
            <a:endParaRPr lang="en-US" dirty="0" smtClean="0"/>
          </a:p>
          <a:p>
            <a:r>
              <a:rPr lang="en-US" dirty="0" smtClean="0"/>
              <a:t>Dysregulated host response to infection that leads to acute organ dysfunction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50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5" y="-4002832"/>
            <a:ext cx="11790785" cy="11840546"/>
          </a:xfrm>
        </p:spPr>
      </p:pic>
    </p:spTree>
    <p:extLst>
      <p:ext uri="{BB962C8B-B14F-4D97-AF65-F5344CB8AC3E}">
        <p14:creationId xmlns:p14="http://schemas.microsoft.com/office/powerpoint/2010/main" val="2850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Etiology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Pneumonia </a:t>
            </a:r>
          </a:p>
          <a:p>
            <a:r>
              <a:rPr lang="en-US" dirty="0" smtClean="0"/>
              <a:t>Genitourinary tract </a:t>
            </a:r>
            <a:endParaRPr lang="en-US" dirty="0"/>
          </a:p>
          <a:p>
            <a:r>
              <a:rPr lang="en-US" dirty="0" err="1" smtClean="0"/>
              <a:t>Intraabdominal</a:t>
            </a:r>
            <a:endParaRPr lang="en-US" dirty="0" smtClean="0"/>
          </a:p>
          <a:p>
            <a:r>
              <a:rPr lang="en-US" dirty="0" smtClean="0"/>
              <a:t>Blood culture positive in one-third of cases is positive</a:t>
            </a:r>
          </a:p>
          <a:p>
            <a:r>
              <a:rPr lang="en-US" dirty="0" smtClean="0"/>
              <a:t>Gram positive: staphylococcus aureus , streptococcus pneumonia</a:t>
            </a:r>
          </a:p>
          <a:p>
            <a:r>
              <a:rPr lang="en-US" dirty="0" smtClean="0"/>
              <a:t>Gram negative: E.coli, </a:t>
            </a:r>
            <a:r>
              <a:rPr lang="en-US" dirty="0" err="1" smtClean="0"/>
              <a:t>klebsiella</a:t>
            </a:r>
            <a:r>
              <a:rPr lang="en-US" dirty="0" smtClean="0"/>
              <a:t> sp., pseudomonas aeruginosa</a:t>
            </a:r>
          </a:p>
          <a:p>
            <a:r>
              <a:rPr lang="en-US" dirty="0" smtClean="0"/>
              <a:t>In ICU : 62% gram negative, 47% gram positive, 19% fungi</a:t>
            </a:r>
          </a:p>
          <a:p>
            <a:r>
              <a:rPr lang="en-US" dirty="0" smtClean="0"/>
              <a:t>Incidence :  higher in extreme of age , blacks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403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Approach to the patient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Suspected or documented infection accompanied by acute, life-threatening organ dysfunction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clinicianˊs</a:t>
            </a:r>
            <a:r>
              <a:rPr lang="en-US" dirty="0" smtClean="0"/>
              <a:t> acumen is still crucial to the diagnosis of infection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682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manifestation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Cardiorespiratory failure : hypoxemia , bilateral infiltrate of lung, ARDS</a:t>
            </a:r>
            <a:endParaRPr lang="en-US" dirty="0"/>
          </a:p>
          <a:p>
            <a:r>
              <a:rPr lang="en-US" dirty="0" smtClean="0"/>
              <a:t>Cardiovascular compromise typically presents as hypotension</a:t>
            </a:r>
          </a:p>
          <a:p>
            <a:endParaRPr lang="en-US" dirty="0"/>
          </a:p>
          <a:p>
            <a:r>
              <a:rPr lang="en-US" dirty="0" smtClean="0"/>
              <a:t>Kidney injury: AKI in &gt; 50% of patients, increasing mortality 6-8 fold</a:t>
            </a:r>
          </a:p>
          <a:p>
            <a:r>
              <a:rPr lang="en-US" dirty="0" smtClean="0"/>
              <a:t>AKI </a:t>
            </a:r>
            <a:r>
              <a:rPr lang="en-US" dirty="0" err="1" smtClean="0"/>
              <a:t>occure</a:t>
            </a:r>
            <a:r>
              <a:rPr lang="en-US" dirty="0" smtClean="0"/>
              <a:t> in 25%  patients without hypotension</a:t>
            </a:r>
          </a:p>
          <a:p>
            <a:endParaRPr lang="en-US" dirty="0"/>
          </a:p>
          <a:p>
            <a:r>
              <a:rPr lang="en-US" dirty="0" smtClean="0"/>
              <a:t>Neurologic complication : coma, delirium, polyneuropathy, myopathy, cognitive impairment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6652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manifestation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Ileus</a:t>
            </a:r>
          </a:p>
          <a:p>
            <a:r>
              <a:rPr lang="en-US" dirty="0" smtClean="0"/>
              <a:t> elevated aminotransferase</a:t>
            </a:r>
          </a:p>
          <a:p>
            <a:r>
              <a:rPr lang="en-US" dirty="0" smtClean="0"/>
              <a:t> altered glycemic control</a:t>
            </a:r>
          </a:p>
          <a:p>
            <a:r>
              <a:rPr lang="en-US" dirty="0" smtClean="0"/>
              <a:t>DIC</a:t>
            </a:r>
            <a:endParaRPr lang="en-US" dirty="0"/>
          </a:p>
          <a:p>
            <a:r>
              <a:rPr lang="en-US" dirty="0" smtClean="0"/>
              <a:t> adrenal dysfunction</a:t>
            </a:r>
          </a:p>
          <a:p>
            <a:r>
              <a:rPr lang="en-US" dirty="0" smtClean="0"/>
              <a:t> sick </a:t>
            </a:r>
            <a:r>
              <a:rPr lang="en-US" dirty="0" err="1" smtClean="0"/>
              <a:t>euthyroid</a:t>
            </a:r>
            <a:r>
              <a:rPr lang="en-US" dirty="0" smtClean="0"/>
              <a:t> syndrome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4489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Diagnosis(laboratory and physiologic finding)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07" y="1825625"/>
            <a:ext cx="111407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Hypotension : SBP≤100 </a:t>
            </a:r>
            <a:r>
              <a:rPr lang="en-US" dirty="0" err="1" smtClean="0"/>
              <a:t>mmhg</a:t>
            </a:r>
            <a:endParaRPr lang="en-US" dirty="0" smtClean="0"/>
          </a:p>
          <a:p>
            <a:r>
              <a:rPr lang="en-US" dirty="0" smtClean="0"/>
              <a:t>SaO2 ≤ 90%</a:t>
            </a:r>
          </a:p>
          <a:p>
            <a:endParaRPr lang="en-US" dirty="0" smtClean="0"/>
          </a:p>
          <a:p>
            <a:r>
              <a:rPr lang="en-US" dirty="0" smtClean="0"/>
              <a:t>Hypoalbuminemia , troponin elevation, hypoglycemia, </a:t>
            </a:r>
            <a:r>
              <a:rPr lang="en-US" dirty="0" err="1" smtClean="0"/>
              <a:t>hypofibrogenemia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Quick SOFA : SBP ≤ 100 </a:t>
            </a:r>
            <a:r>
              <a:rPr lang="en-US" dirty="0" err="1" smtClean="0"/>
              <a:t>mmhg</a:t>
            </a:r>
            <a:r>
              <a:rPr lang="en-US" dirty="0" smtClean="0"/>
              <a:t> , tachypnea ≥22/min , altered mentation</a:t>
            </a:r>
          </a:p>
          <a:p>
            <a:endParaRPr lang="en-US" dirty="0" smtClean="0"/>
          </a:p>
          <a:p>
            <a:r>
              <a:rPr lang="en-US" dirty="0" smtClean="0"/>
              <a:t>Septic shock : 1)sepsis + 2) the need for vasopressor therapy to elevate mean arterial pressure to ≥ 65 </a:t>
            </a:r>
            <a:r>
              <a:rPr lang="en-US" dirty="0" err="1" smtClean="0"/>
              <a:t>mmhg</a:t>
            </a:r>
            <a:r>
              <a:rPr lang="en-US" dirty="0" smtClean="0"/>
              <a:t> , with 3) a serum lactate concentration &gt; 2 </a:t>
            </a:r>
            <a:r>
              <a:rPr lang="en-US" dirty="0" err="1" smtClean="0"/>
              <a:t>mmol</a:t>
            </a:r>
            <a:r>
              <a:rPr lang="en-US" dirty="0" smtClean="0"/>
              <a:t>/L after adequate fluid resuscitation</a:t>
            </a:r>
          </a:p>
        </p:txBody>
      </p:sp>
    </p:spTree>
    <p:extLst>
      <p:ext uri="{BB962C8B-B14F-4D97-AF65-F5344CB8AC3E}">
        <p14:creationId xmlns:p14="http://schemas.microsoft.com/office/powerpoint/2010/main" val="272815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78" y="-1922106"/>
            <a:ext cx="12611878" cy="9060024"/>
          </a:xfrm>
        </p:spPr>
      </p:pic>
    </p:spTree>
    <p:extLst>
      <p:ext uri="{BB962C8B-B14F-4D97-AF65-F5344CB8AC3E}">
        <p14:creationId xmlns:p14="http://schemas.microsoft.com/office/powerpoint/2010/main" val="330513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407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Sepsis and septic shock</vt:lpstr>
      <vt:lpstr>Introduction </vt:lpstr>
      <vt:lpstr>PowerPoint Presentation</vt:lpstr>
      <vt:lpstr>Etiology </vt:lpstr>
      <vt:lpstr>Approach to the patient</vt:lpstr>
      <vt:lpstr>Clinical manifestation </vt:lpstr>
      <vt:lpstr>Clinical manifestation </vt:lpstr>
      <vt:lpstr>Diagnosis(laboratory and physiologic finding)</vt:lpstr>
      <vt:lpstr>PowerPoint Presentation</vt:lpstr>
      <vt:lpstr>Treatment </vt:lpstr>
      <vt:lpstr>Treatment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 and septic shock</dc:title>
  <dc:creator>behzad</dc:creator>
  <cp:lastModifiedBy>behzad</cp:lastModifiedBy>
  <cp:revision>17</cp:revision>
  <dcterms:created xsi:type="dcterms:W3CDTF">2019-06-16T16:37:46Z</dcterms:created>
  <dcterms:modified xsi:type="dcterms:W3CDTF">2019-06-17T16:53:30Z</dcterms:modified>
</cp:coreProperties>
</file>